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6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F49B7-2F22-46BB-8477-E59AC85A2BF6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F6EEF-EEDD-45F1-BC39-1B596BBC6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6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21CAB-62D4-4DC4-A559-B1CFFE454B4B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83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026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sp>
          <p:nvSpPr>
            <p:cNvPr id="7171" name="Rectangle 1027"/>
            <p:cNvSpPr>
              <a:spLocks noChangeArrowheads="1"/>
            </p:cNvSpPr>
            <p:nvPr/>
          </p:nvSpPr>
          <p:spPr bwMode="auto">
            <a:xfrm>
              <a:off x="0" y="1824"/>
              <a:ext cx="5760" cy="2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7172" name="Rectangle 1028"/>
            <p:cNvSpPr>
              <a:spLocks noChangeArrowheads="1"/>
            </p:cNvSpPr>
            <p:nvPr/>
          </p:nvSpPr>
          <p:spPr bwMode="white">
            <a:xfrm>
              <a:off x="0" y="4125"/>
              <a:ext cx="5760" cy="19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7173" name="Rectangle 1029"/>
            <p:cNvSpPr>
              <a:spLocks noChangeArrowheads="1"/>
            </p:cNvSpPr>
            <p:nvPr/>
          </p:nvSpPr>
          <p:spPr bwMode="white">
            <a:xfrm>
              <a:off x="0" y="-1"/>
              <a:ext cx="5760" cy="20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grpSp>
          <p:nvGrpSpPr>
            <p:cNvPr id="7174" name="Group 1030"/>
            <p:cNvGrpSpPr>
              <a:grpSpLocks/>
            </p:cNvGrpSpPr>
            <p:nvPr/>
          </p:nvGrpSpPr>
          <p:grpSpPr bwMode="auto">
            <a:xfrm>
              <a:off x="0" y="2016"/>
              <a:ext cx="5760" cy="261"/>
              <a:chOff x="0" y="115"/>
              <a:chExt cx="5760" cy="464"/>
            </a:xfrm>
          </p:grpSpPr>
          <p:sp>
            <p:nvSpPr>
              <p:cNvPr id="7175" name="Rectangle 1031"/>
              <p:cNvSpPr>
                <a:spLocks noChangeArrowheads="1"/>
              </p:cNvSpPr>
              <p:nvPr/>
            </p:nvSpPr>
            <p:spPr bwMode="ltGray">
              <a:xfrm>
                <a:off x="0" y="115"/>
                <a:ext cx="5760" cy="1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6" name="Rectangle 1032"/>
              <p:cNvSpPr>
                <a:spLocks noChangeArrowheads="1"/>
              </p:cNvSpPr>
              <p:nvPr/>
            </p:nvSpPr>
            <p:spPr bwMode="ltGray">
              <a:xfrm>
                <a:off x="0" y="231"/>
                <a:ext cx="5760" cy="11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7" name="Rectangle 1033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5760" cy="1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8" name="Rectangle 1034"/>
              <p:cNvSpPr>
                <a:spLocks noChangeArrowheads="1"/>
              </p:cNvSpPr>
              <p:nvPr/>
            </p:nvSpPr>
            <p:spPr bwMode="ltGray">
              <a:xfrm>
                <a:off x="0" y="463"/>
                <a:ext cx="5760" cy="1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</p:grpSp>
      </p:grpSp>
      <p:sp>
        <p:nvSpPr>
          <p:cNvPr id="7179" name="Rectangle 1035"/>
          <p:cNvSpPr>
            <a:spLocks noGrp="1" noChangeArrowheads="1"/>
          </p:cNvSpPr>
          <p:nvPr>
            <p:ph type="ctrTitle"/>
          </p:nvPr>
        </p:nvSpPr>
        <p:spPr>
          <a:xfrm>
            <a:off x="685800" y="171291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80" name="Rectangle 103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>
            <a:lvl1pPr marL="0" indent="0" algn="ctr">
              <a:buFont typeface="SPSS Marker Set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81" name="Rectangle 10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182" name="Rectangle 10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183" name="Rectangle 10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EBA7E3-4BE4-441B-A3B0-7F479436FD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91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0EDDD-5C74-4394-AA06-21D7D524FBA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5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793CA-B7E3-4561-9599-7238FBC59BF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24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406C4A-697F-45EA-8912-623CFCFAA2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2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E3210-351B-4379-8778-D82388EC6E5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40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40F88-0693-4CD5-943F-720772C30BD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7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6DAA5-247C-498A-B8C2-BF49AAFC06D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1396C-02C2-4A1B-AEB7-49224BCBE4A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5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87D20-26B6-4761-9F5F-DE883227564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413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6031F-F9B8-4F9C-A1AF-7E36983D8E0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4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B757E-306E-4F03-999F-265AF1530E7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79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2262D-4BBE-442D-A4B5-04672D2DDF1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03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9696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864"/>
              <a:ext cx="5760" cy="34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white">
            <a:xfrm>
              <a:off x="0" y="4125"/>
              <a:ext cx="5760" cy="19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/>
          </p:nvSpPr>
          <p:spPr bwMode="white">
            <a:xfrm>
              <a:off x="0" y="-1"/>
              <a:ext cx="5760" cy="10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0" y="1014"/>
              <a:ext cx="5760" cy="261"/>
              <a:chOff x="0" y="115"/>
              <a:chExt cx="5760" cy="464"/>
            </a:xfrm>
          </p:grpSpPr>
          <p:sp>
            <p:nvSpPr>
              <p:cNvPr id="6151" name="Rectangle 7"/>
              <p:cNvSpPr>
                <a:spLocks noChangeArrowheads="1"/>
              </p:cNvSpPr>
              <p:nvPr/>
            </p:nvSpPr>
            <p:spPr bwMode="ltGray">
              <a:xfrm>
                <a:off x="0" y="115"/>
                <a:ext cx="5760" cy="1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ltGray">
              <a:xfrm>
                <a:off x="0" y="231"/>
                <a:ext cx="5760" cy="11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5760" cy="1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/>
            </p:nvSpPr>
            <p:spPr bwMode="ltGray">
              <a:xfrm>
                <a:off x="0" y="463"/>
                <a:ext cx="5760" cy="1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fld id="{56AAFBD8-D109-4D0B-A574-C0ACED5A7A69}" type="slidenum">
              <a:rPr lang="en-US" altLang="en-US">
                <a:solidFill>
                  <a:srgbClr val="FFFFFF"/>
                </a:solidFill>
                <a:cs typeface="+mn-cs"/>
              </a:rPr>
              <a:pPr eaLnBrk="0" hangingPunct="0"/>
              <a:t>‹#›</a:t>
            </a:fld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4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6600" b="1">
                <a:solidFill>
                  <a:schemeClr val="bg1"/>
                </a:solidFill>
                <a:latin typeface="Chiller" pitchFamily="82" charset="0"/>
              </a:rPr>
              <a:t>Halloween</a:t>
            </a:r>
            <a:endParaRPr lang="en-US" altLang="en-US" sz="6600" b="1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/>
              <a:t>Origenes y tradiciones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6324600" y="3733800"/>
          <a:ext cx="22098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lip" r:id="rId3" imgW="1294560" imgH="1074240" progId="MS_ClipArt_Gallery.5">
                  <p:embed/>
                </p:oleObj>
              </mc:Choice>
              <mc:Fallback>
                <p:oleObj name="Clip" r:id="rId3" imgW="1294560" imgH="1074240" progId="MS_ClipArt_Gallery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733800"/>
                        <a:ext cx="220980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4" name="Picture 12" descr="j030549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18097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chemeClr val="bg1"/>
                </a:solidFill>
                <a:latin typeface="Chiller" pitchFamily="82" charset="0"/>
              </a:rPr>
              <a:t>With Irish Immigration…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 1848, millions of Irish emigrants poured into America as a result of the potato famine. They brought with them their traditions of </a:t>
            </a:r>
            <a:r>
              <a:rPr lang="en-US" altLang="en-US" i="1"/>
              <a:t>Halloween</a:t>
            </a:r>
            <a:r>
              <a:rPr lang="en-US" altLang="en-US"/>
              <a:t>. </a:t>
            </a:r>
          </a:p>
        </p:txBody>
      </p:sp>
      <p:pic>
        <p:nvPicPr>
          <p:cNvPr id="40965" name="Picture 5" descr="irish-ten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7315200" cy="2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8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chemeClr val="bg1"/>
                </a:solidFill>
                <a:latin typeface="Chiller" pitchFamily="82" charset="0"/>
              </a:rPr>
              <a:t>Halloween came to America.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They called Halloween </a:t>
            </a:r>
            <a:r>
              <a:rPr lang="en-US" altLang="en-US" dirty="0" smtClean="0"/>
              <a:t>`</a:t>
            </a:r>
            <a:r>
              <a:rPr lang="en-US" altLang="en-US" dirty="0"/>
              <a:t>Night of Samhain</a:t>
            </a:r>
            <a:r>
              <a:rPr lang="en-US" altLang="en-US" dirty="0" smtClean="0"/>
              <a:t>', </a:t>
            </a:r>
            <a:r>
              <a:rPr lang="en-US" altLang="en-US" dirty="0"/>
              <a:t>as their ancestors had, and kept the traditional observances.</a:t>
            </a:r>
          </a:p>
          <a:p>
            <a:endParaRPr lang="en-US" altLang="en-US" dirty="0"/>
          </a:p>
        </p:txBody>
      </p:sp>
      <p:pic>
        <p:nvPicPr>
          <p:cNvPr id="41989" name="Picture 5" descr="samh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657600"/>
            <a:ext cx="441960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25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en-US" b="1" u="sng" dirty="0">
                <a:solidFill>
                  <a:schemeClr val="bg1"/>
                </a:solidFill>
                <a:latin typeface="Chiller" pitchFamily="82" charset="0"/>
              </a:rPr>
              <a:t>The Jack-O-Lantern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6599535" cy="4114800"/>
          </a:xfrm>
        </p:spPr>
        <p:txBody>
          <a:bodyPr/>
          <a:lstStyle/>
          <a:p>
            <a:r>
              <a:rPr lang="en-US" altLang="en-US" dirty="0"/>
              <a:t>The Irish used to carry turnips with candles in them to light their way at night and to scare away ghosts</a:t>
            </a:r>
            <a:r>
              <a:rPr lang="en-US" altLang="en-US" dirty="0" smtClean="0"/>
              <a:t>.</a:t>
            </a:r>
          </a:p>
          <a:p>
            <a:r>
              <a:rPr lang="en-US" altLang="en-US" dirty="0"/>
              <a:t>When they arrived in America they found </a:t>
            </a:r>
            <a:r>
              <a:rPr lang="en-US" altLang="en-US" dirty="0" smtClean="0"/>
              <a:t>that </a:t>
            </a:r>
            <a:r>
              <a:rPr lang="en-US" altLang="en-US" dirty="0"/>
              <a:t>pumpkins were both plentiful and easier to carve than turnips.</a:t>
            </a:r>
            <a:r>
              <a:rPr lang="en-US" altLang="en-US" sz="4000" dirty="0"/>
              <a:t> </a:t>
            </a:r>
            <a:endParaRPr lang="en-US" altLang="en-US" dirty="0"/>
          </a:p>
        </p:txBody>
      </p:sp>
      <p:pic>
        <p:nvPicPr>
          <p:cNvPr id="26637" name="Picture 13" descr="turnip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312" y="1449404"/>
            <a:ext cx="2657688" cy="175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041030-0108cs-pumpki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05200"/>
            <a:ext cx="261529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IMG_586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t="11403" r="12121" b="7550"/>
          <a:stretch/>
        </p:blipFill>
        <p:spPr bwMode="auto">
          <a:xfrm flipH="1">
            <a:off x="381000" y="76200"/>
            <a:ext cx="154319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  <a:t>When they arrived in America they found </a:t>
            </a:r>
            <a:b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</a:br>
            <a: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  <a:t>that pumpkins were both plentiful and easier to carve than turnips.</a:t>
            </a:r>
            <a:r>
              <a:rPr lang="en-US" altLang="en-US" sz="4000" dirty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7772400" cy="4114800"/>
          </a:xfrm>
        </p:spPr>
        <p:txBody>
          <a:bodyPr/>
          <a:lstStyle/>
          <a:p>
            <a:endParaRPr lang="en-US" altLang="en-US" noProof="1">
              <a:solidFill>
                <a:schemeClr val="bg1"/>
              </a:solidFill>
              <a:latin typeface="Chiller" pitchFamily="82" charset="0"/>
            </a:endParaRPr>
          </a:p>
        </p:txBody>
      </p:sp>
      <p:pic>
        <p:nvPicPr>
          <p:cNvPr id="27657" name="Picture 9" descr="IMG_58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4290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1" name="Picture 13" descr="041030-0108cs-pumpk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057400"/>
            <a:ext cx="4724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77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b="1" u="sng">
                <a:solidFill>
                  <a:schemeClr val="bg1"/>
                </a:solidFill>
                <a:latin typeface="Chiller" pitchFamily="82" charset="0"/>
              </a:rPr>
              <a:t>Bibliography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117725" y="2479675"/>
            <a:ext cx="5324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www.wilstar.com/holidays/hallown.htm</a:t>
            </a:r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09800" y="3200400"/>
            <a:ext cx="485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www.historychannel.com/halloween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1981200" y="4495800"/>
            <a:ext cx="531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www.fni.com/heritage/oct97/historyhall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1219200" y="3810000"/>
            <a:ext cx="7583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http://en.wikipedia.org/wiki/All_Souls_Day#Pagan_roots</a:t>
            </a:r>
          </a:p>
        </p:txBody>
      </p:sp>
    </p:spTree>
    <p:extLst>
      <p:ext uri="{BB962C8B-B14F-4D97-AF65-F5344CB8AC3E}">
        <p14:creationId xmlns:p14="http://schemas.microsoft.com/office/powerpoint/2010/main" val="1295471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Origins</a:t>
            </a:r>
            <a:endParaRPr lang="en-US" altLang="en-US" b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Halloween began </a:t>
            </a:r>
            <a:r>
              <a:rPr lang="en-US" altLang="en-US" dirty="0" smtClean="0"/>
              <a:t>more than two </a:t>
            </a:r>
            <a:r>
              <a:rPr lang="en-US" altLang="en-US" dirty="0"/>
              <a:t>thousand years ago in Ireland, England, and Northern France with the ancient religion of the Celts (Paganism). </a:t>
            </a:r>
          </a:p>
        </p:txBody>
      </p:sp>
      <p:pic>
        <p:nvPicPr>
          <p:cNvPr id="10246" name="Picture 1030" descr="bb_tab_scotland_celts_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095750"/>
            <a:ext cx="45339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985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They celebrated their New</a:t>
            </a:r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 </a:t>
            </a:r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Year on November 1</a:t>
            </a:r>
            <a:r>
              <a:rPr lang="en-US" altLang="en-US" sz="4800" b="1" baseline="30000">
                <a:solidFill>
                  <a:schemeClr val="bg1"/>
                </a:solidFill>
                <a:latin typeface="Chiller" pitchFamily="82" charset="0"/>
              </a:rPr>
              <a:t>st</a:t>
            </a:r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This day marked the beginning of the dark, cold winter, a time of year that was often associated with human death. </a:t>
            </a:r>
          </a:p>
        </p:txBody>
      </p:sp>
      <p:pic>
        <p:nvPicPr>
          <p:cNvPr id="18437" name="Picture 5" descr="d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5715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GRIM%20REAPER~RR~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2438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6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Samhain (</a:t>
            </a:r>
            <a:r>
              <a:rPr lang="en-US" altLang="en-US" sz="4800" b="1" i="1" u="sng">
                <a:solidFill>
                  <a:schemeClr val="bg1"/>
                </a:solidFill>
                <a:latin typeface="Chiller" pitchFamily="82" charset="0"/>
              </a:rPr>
              <a:t>sow-in)</a:t>
            </a:r>
            <a:endParaRPr lang="en-US" altLang="en-US" sz="4800" b="1" u="sng">
              <a:solidFill>
                <a:schemeClr val="bg1"/>
              </a:solidFill>
              <a:latin typeface="Chiller" pitchFamily="82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On the night of October 31, they celebrated </a:t>
            </a:r>
            <a:r>
              <a:rPr lang="en-US" altLang="en-US" i="1"/>
              <a:t>Samhain</a:t>
            </a:r>
            <a:r>
              <a:rPr lang="en-US" altLang="en-US"/>
              <a:t>, when it was believed that the ghosts of the dead returned to earth. </a:t>
            </a:r>
          </a:p>
        </p:txBody>
      </p:sp>
      <p:pic>
        <p:nvPicPr>
          <p:cNvPr id="19461" name="Picture 5" descr="ghosts_dangero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05200"/>
            <a:ext cx="4572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ANIghostFlareC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953000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7620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648200"/>
            <a:ext cx="533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5" name="Picture 9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029200"/>
            <a:ext cx="1905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62400"/>
            <a:ext cx="4572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7" name="Picture 11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91000"/>
            <a:ext cx="381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334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Costumes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People thought that they would encounter ghosts if they left their homes… </a:t>
            </a:r>
          </a:p>
        </p:txBody>
      </p:sp>
      <p:pic>
        <p:nvPicPr>
          <p:cNvPr id="20488" name="Picture 8" descr="ANIghoul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691" y="-6927"/>
            <a:ext cx="2608709" cy="267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62000" y="4191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kern="0" dirty="0" smtClean="0">
                <a:solidFill>
                  <a:srgbClr val="000000"/>
                </a:solidFill>
              </a:rPr>
              <a:t>This way, the ghosts couldn’t recognize them!</a:t>
            </a:r>
            <a:endParaRPr lang="en-US" altLang="en-US" kern="0" dirty="0">
              <a:solidFill>
                <a:srgbClr val="000000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3200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en-US" altLang="en-US" sz="4800" b="1" kern="0" smtClean="0">
                <a:solidFill>
                  <a:srgbClr val="FF0000"/>
                </a:solidFill>
                <a:latin typeface="Chiller" pitchFamily="82" charset="0"/>
              </a:rPr>
              <a:t>So they wore costumes.</a:t>
            </a:r>
            <a:endParaRPr lang="en-US" altLang="en-US" sz="4800" b="1" kern="0" dirty="0">
              <a:solidFill>
                <a:srgbClr val="FF0000"/>
              </a:solidFill>
              <a:latin typeface="Chiller" pitchFamily="82" charset="0"/>
            </a:endParaRPr>
          </a:p>
        </p:txBody>
      </p:sp>
      <p:pic>
        <p:nvPicPr>
          <p:cNvPr id="11" name="Picture 5" descr="Costum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166" y="4876800"/>
            <a:ext cx="172203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90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u="sng">
                <a:solidFill>
                  <a:schemeClr val="bg1"/>
                </a:solidFill>
                <a:latin typeface="Chiller" pitchFamily="82" charset="0"/>
              </a:rPr>
              <a:t>The Christian Influence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altLang="en-US" dirty="0"/>
              <a:t> As the influence of Christianity spread into Celtic lands, in the 7</a:t>
            </a:r>
            <a:r>
              <a:rPr lang="en-US" altLang="en-US" baseline="30000" dirty="0"/>
              <a:t>th</a:t>
            </a:r>
            <a:r>
              <a:rPr lang="en-US" altLang="en-US" dirty="0"/>
              <a:t> century</a:t>
            </a:r>
            <a:r>
              <a:rPr lang="en-US" altLang="en-US" dirty="0" smtClean="0"/>
              <a:t>, the </a:t>
            </a:r>
            <a:r>
              <a:rPr lang="en-US" altLang="en-US" dirty="0"/>
              <a:t>Pope </a:t>
            </a:r>
            <a:r>
              <a:rPr lang="en-US" altLang="en-US" dirty="0" smtClean="0"/>
              <a:t>at the time introduced </a:t>
            </a:r>
            <a:r>
              <a:rPr lang="en-US" altLang="en-US" i="1" dirty="0"/>
              <a:t>All Saints' Day</a:t>
            </a:r>
            <a:r>
              <a:rPr lang="en-US" altLang="en-US" dirty="0"/>
              <a:t>, a time to honor saints and martyrs, to replace the Pagan festival of </a:t>
            </a:r>
            <a:r>
              <a:rPr lang="en-US" altLang="en-US" i="1" dirty="0"/>
              <a:t>Samhain</a:t>
            </a:r>
            <a:r>
              <a:rPr lang="en-US" altLang="en-US" dirty="0"/>
              <a:t>. </a:t>
            </a:r>
            <a:r>
              <a:rPr lang="en-US" altLang="en-US" dirty="0" smtClean="0"/>
              <a:t>But, It </a:t>
            </a:r>
            <a:r>
              <a:rPr lang="en-US" altLang="en-US" dirty="0"/>
              <a:t>was observed on May 13</a:t>
            </a:r>
            <a:r>
              <a:rPr lang="en-US" altLang="en-US" baseline="30000" dirty="0"/>
              <a:t>th</a:t>
            </a:r>
            <a:r>
              <a:rPr lang="en-US" altLang="en-US" dirty="0"/>
              <a:t>. </a:t>
            </a:r>
            <a:br>
              <a:rPr lang="en-US" altLang="en-US" dirty="0"/>
            </a:br>
            <a:endParaRPr lang="en-US" altLang="en-US" dirty="0"/>
          </a:p>
        </p:txBody>
      </p:sp>
      <p:pic>
        <p:nvPicPr>
          <p:cNvPr id="37893" name="Picture 5" descr="saintb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191000"/>
            <a:ext cx="1828800" cy="267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5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chemeClr val="bg1"/>
                </a:solidFill>
                <a:latin typeface="Chiller" pitchFamily="82" charset="0"/>
              </a:rPr>
              <a:t>A change of date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r>
              <a:rPr lang="en-US" altLang="en-US" dirty="0"/>
              <a:t>In 834, </a:t>
            </a:r>
            <a:r>
              <a:rPr lang="en-US" altLang="en-US" dirty="0" smtClean="0"/>
              <a:t>another Pope moved </a:t>
            </a:r>
            <a:r>
              <a:rPr lang="en-US" altLang="en-US" i="1" dirty="0"/>
              <a:t>All Saint's Day</a:t>
            </a:r>
            <a:r>
              <a:rPr lang="en-US" altLang="en-US" dirty="0"/>
              <a:t> from May 13</a:t>
            </a:r>
            <a:r>
              <a:rPr lang="en-US" altLang="en-US" baseline="30000" dirty="0"/>
              <a:t>th</a:t>
            </a:r>
            <a:r>
              <a:rPr lang="en-US" altLang="en-US" dirty="0"/>
              <a:t>  to Nov. 1</a:t>
            </a:r>
            <a:r>
              <a:rPr lang="en-US" altLang="en-US" baseline="30000" dirty="0"/>
              <a:t>st</a:t>
            </a:r>
            <a:r>
              <a:rPr lang="en-US" altLang="en-US" dirty="0"/>
              <a:t>. </a:t>
            </a:r>
            <a:endParaRPr lang="en-US" altLang="en-US" dirty="0" smtClean="0"/>
          </a:p>
          <a:p>
            <a:r>
              <a:rPr lang="en-US" altLang="en-US" dirty="0" smtClean="0"/>
              <a:t>So…Oct</a:t>
            </a:r>
            <a:r>
              <a:rPr lang="en-US" altLang="en-US" dirty="0"/>
              <a:t>. 31</a:t>
            </a:r>
            <a:r>
              <a:rPr lang="en-US" altLang="en-US" baseline="30000" dirty="0"/>
              <a:t>st</a:t>
            </a:r>
            <a:r>
              <a:rPr lang="en-US" altLang="en-US" dirty="0"/>
              <a:t> </a:t>
            </a:r>
            <a:r>
              <a:rPr lang="en-US" altLang="en-US" dirty="0" smtClean="0"/>
              <a:t>became </a:t>
            </a:r>
            <a:r>
              <a:rPr lang="en-US" altLang="en-US" i="1" dirty="0"/>
              <a:t>All Hallows' Eve</a:t>
            </a:r>
            <a:r>
              <a:rPr lang="en-US" altLang="en-US" dirty="0"/>
              <a:t> ('hallow' means 'saint').</a:t>
            </a:r>
          </a:p>
        </p:txBody>
      </p:sp>
      <p:pic>
        <p:nvPicPr>
          <p:cNvPr id="38917" name="Picture 5" descr="0318gr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473" y="152400"/>
            <a:ext cx="160712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4038600"/>
            <a:ext cx="7772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kern="0" smtClean="0">
                <a:solidFill>
                  <a:srgbClr val="000000"/>
                </a:solidFill>
              </a:rPr>
              <a:t>November 2</a:t>
            </a:r>
            <a:r>
              <a:rPr lang="en-US" altLang="en-US" kern="0" baseline="30000" smtClean="0">
                <a:solidFill>
                  <a:srgbClr val="000000"/>
                </a:solidFill>
              </a:rPr>
              <a:t>nd</a:t>
            </a:r>
            <a:r>
              <a:rPr lang="en-US" altLang="en-US" kern="0" smtClean="0">
                <a:solidFill>
                  <a:srgbClr val="000000"/>
                </a:solidFill>
              </a:rPr>
              <a:t>, called </a:t>
            </a:r>
            <a:r>
              <a:rPr lang="en-US" altLang="en-US" i="1" kern="0" smtClean="0">
                <a:solidFill>
                  <a:srgbClr val="000000"/>
                </a:solidFill>
              </a:rPr>
              <a:t>All Souls Day, is</a:t>
            </a:r>
            <a:r>
              <a:rPr lang="en-US" altLang="en-US" kern="0" smtClean="0">
                <a:solidFill>
                  <a:srgbClr val="000000"/>
                </a:solidFill>
              </a:rPr>
              <a:t> the day set apart in the Roman Catholic Church when the dead are remembered</a:t>
            </a:r>
            <a:endParaRPr lang="en-US" altLang="en-US" kern="0" dirty="0">
              <a:solidFill>
                <a:srgbClr val="000000"/>
              </a:solidFill>
            </a:endParaRPr>
          </a:p>
        </p:txBody>
      </p:sp>
      <p:pic>
        <p:nvPicPr>
          <p:cNvPr id="6" name="Picture 5" descr="Allsou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1600200" cy="192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90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5105400" cy="1143000"/>
          </a:xfrm>
        </p:spPr>
        <p:txBody>
          <a:bodyPr/>
          <a:lstStyle/>
          <a:p>
            <a:pPr algn="l"/>
            <a:r>
              <a:rPr lang="en-US" altLang="en-US" b="1" dirty="0">
                <a:solidFill>
                  <a:schemeClr val="bg1"/>
                </a:solidFill>
                <a:latin typeface="Chiller" pitchFamily="82" charset="0"/>
              </a:rPr>
              <a:t>Trick-or-treating began with the poor in the </a:t>
            </a:r>
            <a:r>
              <a:rPr lang="en-US" altLang="en-US" b="1" dirty="0" smtClean="0">
                <a:solidFill>
                  <a:schemeClr val="bg1"/>
                </a:solidFill>
                <a:latin typeface="Chiller" pitchFamily="82" charset="0"/>
              </a:rPr>
              <a:t>1400’s…</a:t>
            </a:r>
            <a:endParaRPr lang="en-US" altLang="en-US" sz="4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7772400" cy="4114800"/>
          </a:xfrm>
        </p:spPr>
        <p:txBody>
          <a:bodyPr/>
          <a:lstStyle/>
          <a:p>
            <a:r>
              <a:rPr lang="en-US" altLang="en-US" sz="2400" dirty="0"/>
              <a:t>During the </a:t>
            </a:r>
            <a:r>
              <a:rPr lang="en-US" altLang="en-US" sz="2400" i="1" dirty="0"/>
              <a:t>All Souls Day</a:t>
            </a:r>
            <a:r>
              <a:rPr lang="en-US" altLang="en-US" sz="2400" dirty="0"/>
              <a:t> festival in England, poor people would beg for “soul cakes,” made out of square pieces of bread with currants</a:t>
            </a:r>
            <a:r>
              <a:rPr lang="en-US" altLang="en-US" dirty="0"/>
              <a:t> </a:t>
            </a:r>
            <a:endParaRPr lang="en-US" altLang="en-US" sz="2400" dirty="0"/>
          </a:p>
          <a:p>
            <a:r>
              <a:rPr lang="en-US" altLang="en-US" sz="2400" dirty="0"/>
              <a:t>Families would give soul cakes in return for a promise to pray for the family’s relatives</a:t>
            </a:r>
          </a:p>
        </p:txBody>
      </p:sp>
      <p:pic>
        <p:nvPicPr>
          <p:cNvPr id="11271" name="Picture 7" descr="soul cak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855"/>
            <a:ext cx="2895600" cy="187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3810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algn="l"/>
            <a:r>
              <a:rPr lang="en-US" altLang="en-US" sz="4800" kern="0" dirty="0" smtClean="0">
                <a:solidFill>
                  <a:srgbClr val="FF0000"/>
                </a:solidFill>
                <a:latin typeface="Chiller" pitchFamily="82" charset="0"/>
              </a:rPr>
              <a:t>then children…</a:t>
            </a:r>
            <a:endParaRPr lang="en-US" altLang="en-US" sz="4800" kern="0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" y="4648200"/>
            <a:ext cx="7848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sz="2400" kern="0" dirty="0" smtClean="0">
                <a:solidFill>
                  <a:srgbClr val="000000"/>
                </a:solidFill>
              </a:rPr>
              <a:t>The practice, which was referred to as "going a-</a:t>
            </a:r>
            <a:r>
              <a:rPr lang="en-US" altLang="en-US" sz="2400" kern="0" dirty="0" err="1" smtClean="0">
                <a:solidFill>
                  <a:srgbClr val="000000"/>
                </a:solidFill>
              </a:rPr>
              <a:t>souling</a:t>
            </a:r>
            <a:r>
              <a:rPr lang="en-US" altLang="en-US" sz="2400" kern="0" dirty="0" smtClean="0">
                <a:solidFill>
                  <a:srgbClr val="000000"/>
                </a:solidFill>
              </a:rPr>
              <a:t>" was eventually taken up by children who would visit the houses in their neighborhood and be given ale, food, and money. </a:t>
            </a:r>
            <a:endParaRPr lang="en-US" altLang="en-US" sz="24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05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>
                <a:solidFill>
                  <a:schemeClr val="bg1"/>
                </a:solidFill>
                <a:latin typeface="Chiller" pitchFamily="82" charset="0"/>
              </a:rPr>
              <a:t>Today: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Children still go from house-to-house, but instead of ale, food, and money, they get candy.</a:t>
            </a:r>
          </a:p>
        </p:txBody>
      </p:sp>
      <p:pic>
        <p:nvPicPr>
          <p:cNvPr id="25605" name="Picture 5" descr="pumkinnacotum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87750"/>
            <a:ext cx="5715000" cy="29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57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esty">
  <a:themeElements>
    <a:clrScheme name="Zesty 8">
      <a:dk1>
        <a:srgbClr val="000000"/>
      </a:dk1>
      <a:lt1>
        <a:srgbClr val="FF9900"/>
      </a:lt1>
      <a:dk2>
        <a:srgbClr val="FFFFFF"/>
      </a:dk2>
      <a:lt2>
        <a:srgbClr val="000000"/>
      </a:lt2>
      <a:accent1>
        <a:srgbClr val="FF0000"/>
      </a:accent1>
      <a:accent2>
        <a:srgbClr val="800080"/>
      </a:accent2>
      <a:accent3>
        <a:srgbClr val="FFCAAA"/>
      </a:accent3>
      <a:accent4>
        <a:srgbClr val="000000"/>
      </a:accent4>
      <a:accent5>
        <a:srgbClr val="FFAAAA"/>
      </a:accent5>
      <a:accent6>
        <a:srgbClr val="730073"/>
      </a:accent6>
      <a:hlink>
        <a:srgbClr val="A50021"/>
      </a:hlink>
      <a:folHlink>
        <a:srgbClr val="996600"/>
      </a:folHlink>
    </a:clrScheme>
    <a:fontScheme name="Zesty">
      <a:majorFont>
        <a:latin typeface="Arial Black"/>
        <a:ea typeface=""/>
        <a:cs typeface=""/>
      </a:majorFont>
      <a:minorFont>
        <a:latin typeface="Joker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hiller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hiller" pitchFamily="82" charset="0"/>
          </a:defRPr>
        </a:defPPr>
      </a:lstStyle>
    </a:lnDef>
  </a:objectDefaults>
  <a:extraClrSchemeLst>
    <a:extraClrScheme>
      <a:clrScheme name="Zesty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C3399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ADCA"/>
        </a:accent5>
        <a:accent6>
          <a:srgbClr val="00005C"/>
        </a:accent6>
        <a:hlink>
          <a:srgbClr val="CC66FF"/>
        </a:hlink>
        <a:folHlink>
          <a:srgbClr val="66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3">
        <a:dk1>
          <a:srgbClr val="000000"/>
        </a:dk1>
        <a:lt1>
          <a:srgbClr val="FFFFFF"/>
        </a:lt1>
        <a:dk2>
          <a:srgbClr val="F8F8F8"/>
        </a:dk2>
        <a:lt2>
          <a:srgbClr val="336699"/>
        </a:lt2>
        <a:accent1>
          <a:srgbClr val="0099FF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2DB9B9"/>
        </a:accent6>
        <a:hlink>
          <a:srgbClr val="CC00CC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007300"/>
        </a:accent6>
        <a:hlink>
          <a:srgbClr val="FFFFFF"/>
        </a:hlink>
        <a:folHlink>
          <a:srgbClr val="00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5">
        <a:dk1>
          <a:srgbClr val="000000"/>
        </a:dk1>
        <a:lt1>
          <a:srgbClr val="FFFFCC"/>
        </a:lt1>
        <a:dk2>
          <a:srgbClr val="FFFFFF"/>
        </a:dk2>
        <a:lt2>
          <a:srgbClr val="C58051"/>
        </a:lt2>
        <a:accent1>
          <a:srgbClr val="99CC00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CAE2AA"/>
        </a:accent5>
        <a:accent6>
          <a:srgbClr val="730000"/>
        </a:accent6>
        <a:hlink>
          <a:srgbClr val="FF00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6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8F8F8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005CE7"/>
        </a:accent6>
        <a:hlink>
          <a:srgbClr val="FF0033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7">
        <a:dk1>
          <a:srgbClr val="0000CC"/>
        </a:dk1>
        <a:lt1>
          <a:srgbClr val="FFFF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0066"/>
        </a:accent2>
        <a:accent3>
          <a:srgbClr val="AAAAAA"/>
        </a:accent3>
        <a:accent4>
          <a:srgbClr val="DADADA"/>
        </a:accent4>
        <a:accent5>
          <a:srgbClr val="ADB8FF"/>
        </a:accent5>
        <a:accent6>
          <a:srgbClr val="00005C"/>
        </a:accent6>
        <a:hlink>
          <a:srgbClr val="333399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sty 8">
        <a:dk1>
          <a:srgbClr val="000000"/>
        </a:dk1>
        <a:lt1>
          <a:srgbClr val="FF9900"/>
        </a:lt1>
        <a:dk2>
          <a:srgbClr val="FFFFFF"/>
        </a:dk2>
        <a:lt2>
          <a:srgbClr val="000000"/>
        </a:lt2>
        <a:accent1>
          <a:srgbClr val="FF0000"/>
        </a:accent1>
        <a:accent2>
          <a:srgbClr val="800080"/>
        </a:accent2>
        <a:accent3>
          <a:srgbClr val="FFCAAA"/>
        </a:accent3>
        <a:accent4>
          <a:srgbClr val="000000"/>
        </a:accent4>
        <a:accent5>
          <a:srgbClr val="FFAAAA"/>
        </a:accent5>
        <a:accent6>
          <a:srgbClr val="730073"/>
        </a:accent6>
        <a:hlink>
          <a:srgbClr val="A50021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9">
        <a:dk1>
          <a:srgbClr val="000000"/>
        </a:dk1>
        <a:lt1>
          <a:srgbClr val="FFFFFF"/>
        </a:lt1>
        <a:dk2>
          <a:srgbClr val="FFFFFF"/>
        </a:dk2>
        <a:lt2>
          <a:srgbClr val="FF9900"/>
        </a:lt2>
        <a:accent1>
          <a:srgbClr val="FF0000"/>
        </a:accent1>
        <a:accent2>
          <a:srgbClr val="80008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730073"/>
        </a:accent6>
        <a:hlink>
          <a:srgbClr val="A50021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3230</TotalTime>
  <Words>460</Words>
  <Application>Microsoft Office PowerPoint</Application>
  <PresentationFormat>On-screen Show (4:3)</PresentationFormat>
  <Paragraphs>39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Zesty</vt:lpstr>
      <vt:lpstr>Clip</vt:lpstr>
      <vt:lpstr>Halloween</vt:lpstr>
      <vt:lpstr>Origins</vt:lpstr>
      <vt:lpstr>They celebrated their New Year on November 1st.</vt:lpstr>
      <vt:lpstr>Samhain (sow-in)</vt:lpstr>
      <vt:lpstr>Costumes</vt:lpstr>
      <vt:lpstr>The Christian Influence</vt:lpstr>
      <vt:lpstr>A change of date</vt:lpstr>
      <vt:lpstr>Trick-or-treating began with the poor in the 1400’s…</vt:lpstr>
      <vt:lpstr>Today:</vt:lpstr>
      <vt:lpstr>With Irish Immigration…</vt:lpstr>
      <vt:lpstr>Halloween came to America.</vt:lpstr>
      <vt:lpstr>The Jack-O-Lantern</vt:lpstr>
      <vt:lpstr>When they arrived in America they found  that pumpkins were both plentiful and easier to carve than turnips. </vt:lpstr>
      <vt:lpstr>Bibliography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 La fecha es el 2 de noviembre del 2011</dc:title>
  <dc:creator>Helen Zumaeta</dc:creator>
  <cp:lastModifiedBy>Helen Zumaeta</cp:lastModifiedBy>
  <cp:revision>23</cp:revision>
  <cp:lastPrinted>2013-10-17T22:33:36Z</cp:lastPrinted>
  <dcterms:created xsi:type="dcterms:W3CDTF">2011-11-02T13:38:15Z</dcterms:created>
  <dcterms:modified xsi:type="dcterms:W3CDTF">2016-10-21T15:27:34Z</dcterms:modified>
</cp:coreProperties>
</file>